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Maven Pro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24" Type="http://schemas.openxmlformats.org/officeDocument/2006/relationships/font" Target="fonts/MavenPro-bold.fntdata"/><Relationship Id="rId12" Type="http://schemas.openxmlformats.org/officeDocument/2006/relationships/slide" Target="slides/slide7.xml"/><Relationship Id="rId23" Type="http://schemas.openxmlformats.org/officeDocument/2006/relationships/font" Target="fonts/MavenPr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16ce6436f3_2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16ce6436f3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16299c9c4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16299c9c4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16299c9c43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16299c9c43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16299c9c43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16299c9c43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16ce6436f3_2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16ce6436f3_2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14b479b612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14b479b61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Draw 2 lines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14b479b61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14b479b61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114b479b612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114b479b61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3.png"/><Relationship Id="rId5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raw.githubusercontent.com/Matthewmcsl/AIIG-DecisionTrees/master/automotive.csv" TargetMode="External"/><Relationship Id="rId4" Type="http://schemas.openxmlformats.org/officeDocument/2006/relationships/hyperlink" Target="https://raw.githubusercontent.com/Matthewmcsl/AIIG-DecisionTrees/master/breastCancer.csv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colab.research.google.com/drive/16kK5hWWsKADDDWyrt-2ONh2qJup1NJ21?usp=sharing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9.png"/><Relationship Id="rId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25"/>
            <a:ext cx="49971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AI-Plays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 Along: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Decision Trees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23 Feb 2022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14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1650" y="1484475"/>
            <a:ext cx="1819375" cy="181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4"/>
          <p:cNvPicPr preferRelativeResize="0"/>
          <p:nvPr/>
        </p:nvPicPr>
        <p:blipFill rotWithShape="1">
          <a:blip r:embed="rId5">
            <a:alphaModFix/>
          </a:blip>
          <a:srcRect b="25003" l="0" r="0" t="0"/>
          <a:stretch/>
        </p:blipFill>
        <p:spPr>
          <a:xfrm>
            <a:off x="5164350" y="1484475"/>
            <a:ext cx="1819375" cy="181937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4"/>
          <p:cNvSpPr txBox="1"/>
          <p:nvPr/>
        </p:nvSpPr>
        <p:spPr>
          <a:xfrm>
            <a:off x="1279825" y="3461650"/>
            <a:ext cx="3036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Nunito"/>
                <a:ea typeface="Nunito"/>
                <a:cs typeface="Nunito"/>
                <a:sym typeface="Nunito"/>
              </a:rPr>
              <a:t>Diane Yeo</a:t>
            </a:r>
            <a:endParaRPr b="1" sz="17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Nunito"/>
                <a:ea typeface="Nunito"/>
                <a:cs typeface="Nunito"/>
                <a:sym typeface="Nunito"/>
              </a:rPr>
              <a:t>Y4 Business Analytics</a:t>
            </a:r>
            <a:endParaRPr b="1" sz="17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Nunito"/>
                <a:ea typeface="Nunito"/>
                <a:cs typeface="Nunito"/>
                <a:sym typeface="Nunito"/>
              </a:rPr>
              <a:t>https://www.linkedin.com/in/yeo-diane-suting/</a:t>
            </a:r>
            <a:endParaRPr b="1"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7" name="Google Shape;287;p14"/>
          <p:cNvSpPr txBox="1"/>
          <p:nvPr>
            <p:ph type="title"/>
          </p:nvPr>
        </p:nvSpPr>
        <p:spPr>
          <a:xfrm>
            <a:off x="1075200" y="598575"/>
            <a:ext cx="6705600" cy="7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 along with…</a:t>
            </a:r>
            <a:endParaRPr/>
          </a:p>
        </p:txBody>
      </p:sp>
      <p:sp>
        <p:nvSpPr>
          <p:cNvPr id="288" name="Google Shape;288;p14"/>
          <p:cNvSpPr txBox="1"/>
          <p:nvPr/>
        </p:nvSpPr>
        <p:spPr>
          <a:xfrm>
            <a:off x="4555600" y="3461650"/>
            <a:ext cx="3036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Nunito"/>
                <a:ea typeface="Nunito"/>
                <a:cs typeface="Nunito"/>
                <a:sym typeface="Nunito"/>
              </a:rPr>
              <a:t>Matthew Chan</a:t>
            </a:r>
            <a:endParaRPr b="1" sz="17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Nunito"/>
                <a:ea typeface="Nunito"/>
                <a:cs typeface="Nunito"/>
                <a:sym typeface="Nunito"/>
              </a:rPr>
              <a:t>Y4 Business Analytics</a:t>
            </a:r>
            <a:endParaRPr b="1" sz="17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Nunito"/>
                <a:ea typeface="Nunito"/>
                <a:cs typeface="Nunito"/>
                <a:sym typeface="Nunito"/>
              </a:rPr>
              <a:t>https://www.linkedin.com/in/matthew-chan-b835a3184/</a:t>
            </a:r>
            <a:endParaRPr b="1" sz="1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Datasets</a:t>
            </a:r>
            <a:endParaRPr/>
          </a:p>
        </p:txBody>
      </p:sp>
      <p:sp>
        <p:nvSpPr>
          <p:cNvPr id="294" name="Google Shape;294;p15"/>
          <p:cNvSpPr txBox="1"/>
          <p:nvPr>
            <p:ph idx="1" type="body"/>
          </p:nvPr>
        </p:nvSpPr>
        <p:spPr>
          <a:xfrm>
            <a:off x="1297500" y="1040625"/>
            <a:ext cx="75675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Click on the </a:t>
            </a:r>
            <a:r>
              <a:rPr lang="en-GB" sz="1400"/>
              <a:t>two</a:t>
            </a:r>
            <a:r>
              <a:rPr lang="en-GB" sz="1400"/>
              <a:t> links (csv files) sent in the chat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 u="sng">
                <a:solidFill>
                  <a:schemeClr val="hlink"/>
                </a:solidFill>
                <a:hlinkClick r:id="rId3"/>
              </a:rPr>
              <a:t>https://raw.githubusercontent.com/Matthewmcsl/AIIG-DecisionTrees/master/automotive.csv</a:t>
            </a:r>
            <a:r>
              <a:rPr lang="en-GB" sz="1200"/>
              <a:t>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 u="sng">
                <a:solidFill>
                  <a:schemeClr val="hlink"/>
                </a:solidFill>
                <a:hlinkClick r:id="rId4"/>
              </a:rPr>
              <a:t>https://raw.githubusercontent.com/Matthewmcsl/AIIG-DecisionTrees/master/breastCancer.csv</a:t>
            </a:r>
            <a:r>
              <a:rPr lang="en-GB" sz="1200"/>
              <a:t> 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Save them on your desktop (or anywhere easily accessible)</a:t>
            </a:r>
            <a:endParaRPr sz="1400"/>
          </a:p>
        </p:txBody>
      </p:sp>
      <p:pic>
        <p:nvPicPr>
          <p:cNvPr id="295" name="Google Shape;29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3150" y="2811650"/>
            <a:ext cx="3005627" cy="202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16302" y="2811650"/>
            <a:ext cx="4420096" cy="202705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15"/>
          <p:cNvSpPr txBox="1"/>
          <p:nvPr/>
        </p:nvSpPr>
        <p:spPr>
          <a:xfrm>
            <a:off x="373150" y="2411450"/>
            <a:ext cx="156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automotive.csv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15"/>
          <p:cNvSpPr txBox="1"/>
          <p:nvPr/>
        </p:nvSpPr>
        <p:spPr>
          <a:xfrm>
            <a:off x="4572000" y="2411450"/>
            <a:ext cx="156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breastCancer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.csv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Colab Notebook</a:t>
            </a:r>
            <a:endParaRPr/>
          </a:p>
        </p:txBody>
      </p:sp>
      <p:sp>
        <p:nvSpPr>
          <p:cNvPr id="304" name="Google Shape;304;p16"/>
          <p:cNvSpPr txBox="1"/>
          <p:nvPr>
            <p:ph idx="1" type="body"/>
          </p:nvPr>
        </p:nvSpPr>
        <p:spPr>
          <a:xfrm>
            <a:off x="1297500" y="1567550"/>
            <a:ext cx="3117600" cy="24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Click on the link sent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 u="sng">
                <a:solidFill>
                  <a:schemeClr val="hlink"/>
                </a:solidFill>
                <a:hlinkClick r:id="rId3"/>
              </a:rPr>
              <a:t>https://colab.research.google.com/drive/16kK5hWWsKADDDWyrt-2ONh2qJup1NJ21?usp=sharing</a:t>
            </a:r>
            <a:r>
              <a:rPr lang="en-GB" sz="1200"/>
              <a:t> 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Make a copy of the colab notebook and save it on your own google drive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/>
              <a:t>‘File’ &gt; ‘Save a copy in Drive’</a:t>
            </a:r>
            <a:endParaRPr sz="1200"/>
          </a:p>
        </p:txBody>
      </p:sp>
      <p:pic>
        <p:nvPicPr>
          <p:cNvPr id="305" name="Google Shape;305;p16"/>
          <p:cNvPicPr preferRelativeResize="0"/>
          <p:nvPr/>
        </p:nvPicPr>
        <p:blipFill rotWithShape="1">
          <a:blip r:embed="rId4">
            <a:alphaModFix/>
          </a:blip>
          <a:srcRect b="26575" l="0" r="0" t="12778"/>
          <a:stretch/>
        </p:blipFill>
        <p:spPr>
          <a:xfrm>
            <a:off x="4323735" y="1701650"/>
            <a:ext cx="4378240" cy="2364898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16"/>
          <p:cNvSpPr/>
          <p:nvPr/>
        </p:nvSpPr>
        <p:spPr>
          <a:xfrm>
            <a:off x="4821800" y="2869850"/>
            <a:ext cx="999300" cy="13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6"/>
          <p:cNvSpPr/>
          <p:nvPr/>
        </p:nvSpPr>
        <p:spPr>
          <a:xfrm>
            <a:off x="4720350" y="1837125"/>
            <a:ext cx="229200" cy="13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Upload .csv files into Drive	</a:t>
            </a:r>
            <a:endParaRPr/>
          </a:p>
        </p:txBody>
      </p:sp>
      <p:sp>
        <p:nvSpPr>
          <p:cNvPr id="313" name="Google Shape;313;p17"/>
          <p:cNvSpPr txBox="1"/>
          <p:nvPr>
            <p:ph idx="1" type="body"/>
          </p:nvPr>
        </p:nvSpPr>
        <p:spPr>
          <a:xfrm>
            <a:off x="1303800" y="15516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Upload the two .csv </a:t>
            </a:r>
            <a:r>
              <a:rPr lang="en-GB" sz="1400"/>
              <a:t>files saved on desktop into the same folder as the Colab notebook.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Your Colab Notebook folder in Drive should have 3 files: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/>
              <a:t>automotive.csv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/>
              <a:t>breastCancer.csv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 sz="1200"/>
              <a:t>DecisionTree.ipynb</a:t>
            </a:r>
            <a:endParaRPr sz="1200"/>
          </a:p>
        </p:txBody>
      </p:sp>
      <p:pic>
        <p:nvPicPr>
          <p:cNvPr id="314" name="Google Shape;3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4501" y="2515674"/>
            <a:ext cx="4403948" cy="2337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1456" y="1561338"/>
            <a:ext cx="3083945" cy="2417599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18"/>
          <p:cNvSpPr txBox="1"/>
          <p:nvPr>
            <p:ph type="title"/>
          </p:nvPr>
        </p:nvSpPr>
        <p:spPr>
          <a:xfrm>
            <a:off x="1303800" y="598575"/>
            <a:ext cx="7584900" cy="5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11"/>
              <a:t>Wh</a:t>
            </a:r>
            <a:r>
              <a:rPr lang="en-GB" sz="2911"/>
              <a:t>y a regression tree over linear regression </a:t>
            </a:r>
            <a:r>
              <a:rPr lang="en-GB" sz="2911"/>
              <a:t>?</a:t>
            </a:r>
            <a:endParaRPr sz="2911"/>
          </a:p>
        </p:txBody>
      </p:sp>
      <p:sp>
        <p:nvSpPr>
          <p:cNvPr id="321" name="Google Shape;321;p18"/>
          <p:cNvSpPr txBox="1"/>
          <p:nvPr>
            <p:ph idx="1" type="body"/>
          </p:nvPr>
        </p:nvSpPr>
        <p:spPr>
          <a:xfrm>
            <a:off x="1896425" y="4170600"/>
            <a:ext cx="35730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You might have heard of Linear Regression..</a:t>
            </a:r>
            <a:endParaRPr/>
          </a:p>
        </p:txBody>
      </p:sp>
      <p:pic>
        <p:nvPicPr>
          <p:cNvPr id="322" name="Google Shape;32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3975" y="2278450"/>
            <a:ext cx="2003450" cy="13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150" y="1759836"/>
            <a:ext cx="3021375" cy="22488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4" name="Google Shape;324;p18"/>
          <p:cNvCxnSpPr/>
          <p:nvPr/>
        </p:nvCxnSpPr>
        <p:spPr>
          <a:xfrm flipH="1" rot="10800000">
            <a:off x="1146250" y="2377350"/>
            <a:ext cx="1722600" cy="1270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5" name="Google Shape;32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3150" y="4460250"/>
            <a:ext cx="2745176" cy="68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206" y="1521663"/>
            <a:ext cx="3083945" cy="2417599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19"/>
          <p:cNvSpPr txBox="1"/>
          <p:nvPr>
            <p:ph type="title"/>
          </p:nvPr>
        </p:nvSpPr>
        <p:spPr>
          <a:xfrm>
            <a:off x="1303800" y="598575"/>
            <a:ext cx="7030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Intuition for </a:t>
            </a:r>
            <a:r>
              <a:rPr lang="en-GB"/>
              <a:t>Regression Trees </a:t>
            </a:r>
            <a:endParaRPr/>
          </a:p>
        </p:txBody>
      </p:sp>
      <p:pic>
        <p:nvPicPr>
          <p:cNvPr id="332" name="Google Shape;3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75" y="4764000"/>
            <a:ext cx="1524762" cy="379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19"/>
          <p:cNvSpPr/>
          <p:nvPr/>
        </p:nvSpPr>
        <p:spPr>
          <a:xfrm>
            <a:off x="5515625" y="1558200"/>
            <a:ext cx="750600" cy="34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Nunito"/>
                <a:ea typeface="Nunito"/>
                <a:cs typeface="Nunito"/>
                <a:sym typeface="Nunito"/>
              </a:rPr>
              <a:t>Dosage &lt; 14.5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4" name="Google Shape;334;p19"/>
          <p:cNvSpPr/>
          <p:nvPr/>
        </p:nvSpPr>
        <p:spPr>
          <a:xfrm>
            <a:off x="6037625" y="2279963"/>
            <a:ext cx="750600" cy="34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Nunito"/>
                <a:ea typeface="Nunito"/>
                <a:cs typeface="Nunito"/>
                <a:sym typeface="Nunito"/>
              </a:rPr>
              <a:t>Dosage &gt;= 29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5" name="Google Shape;335;p19"/>
          <p:cNvSpPr/>
          <p:nvPr/>
        </p:nvSpPr>
        <p:spPr>
          <a:xfrm>
            <a:off x="6287750" y="3154150"/>
            <a:ext cx="750600" cy="34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Nunito"/>
                <a:ea typeface="Nunito"/>
                <a:cs typeface="Nunito"/>
                <a:sym typeface="Nunito"/>
              </a:rPr>
              <a:t>Dosage &gt;= 23.5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6" name="Google Shape;336;p19"/>
          <p:cNvSpPr/>
          <p:nvPr/>
        </p:nvSpPr>
        <p:spPr>
          <a:xfrm>
            <a:off x="4940925" y="2279975"/>
            <a:ext cx="851700" cy="3423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Nunito"/>
                <a:ea typeface="Nunito"/>
                <a:cs typeface="Nunito"/>
                <a:sym typeface="Nunito"/>
              </a:rPr>
              <a:t>Effective: 4.2%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7" name="Google Shape;337;p19"/>
          <p:cNvSpPr/>
          <p:nvPr/>
        </p:nvSpPr>
        <p:spPr>
          <a:xfrm>
            <a:off x="5098150" y="3154150"/>
            <a:ext cx="851700" cy="3423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Nunito"/>
                <a:ea typeface="Nunito"/>
                <a:cs typeface="Nunito"/>
                <a:sym typeface="Nunito"/>
              </a:rPr>
              <a:t>Effective: 2.5%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8" name="Google Shape;338;p19"/>
          <p:cNvSpPr/>
          <p:nvPr/>
        </p:nvSpPr>
        <p:spPr>
          <a:xfrm>
            <a:off x="5329250" y="4136675"/>
            <a:ext cx="851700" cy="3423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Nunito"/>
                <a:ea typeface="Nunito"/>
                <a:cs typeface="Nunito"/>
                <a:sym typeface="Nunito"/>
              </a:rPr>
              <a:t>Effective: 52.8%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9" name="Google Shape;339;p19"/>
          <p:cNvSpPr/>
          <p:nvPr/>
        </p:nvSpPr>
        <p:spPr>
          <a:xfrm>
            <a:off x="6516350" y="4136675"/>
            <a:ext cx="851700" cy="3423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Nunito"/>
                <a:ea typeface="Nunito"/>
                <a:cs typeface="Nunito"/>
                <a:sym typeface="Nunito"/>
              </a:rPr>
              <a:t>Effective: 100%</a:t>
            </a:r>
            <a:endParaRPr sz="12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40" name="Google Shape;340;p19"/>
          <p:cNvCxnSpPr>
            <a:stCxn id="333" idx="2"/>
            <a:endCxn id="336" idx="0"/>
          </p:cNvCxnSpPr>
          <p:nvPr/>
        </p:nvCxnSpPr>
        <p:spPr>
          <a:xfrm flipH="1">
            <a:off x="5366825" y="1900500"/>
            <a:ext cx="524100" cy="3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" name="Google Shape;341;p19"/>
          <p:cNvCxnSpPr>
            <a:stCxn id="333" idx="2"/>
            <a:endCxn id="334" idx="0"/>
          </p:cNvCxnSpPr>
          <p:nvPr/>
        </p:nvCxnSpPr>
        <p:spPr>
          <a:xfrm>
            <a:off x="5890925" y="1900500"/>
            <a:ext cx="522000" cy="37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2" name="Google Shape;342;p19"/>
          <p:cNvCxnSpPr>
            <a:stCxn id="334" idx="2"/>
            <a:endCxn id="337" idx="0"/>
          </p:cNvCxnSpPr>
          <p:nvPr/>
        </p:nvCxnSpPr>
        <p:spPr>
          <a:xfrm flipH="1">
            <a:off x="5524025" y="2622263"/>
            <a:ext cx="888900" cy="53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3" name="Google Shape;343;p19"/>
          <p:cNvCxnSpPr>
            <a:endCxn id="335" idx="0"/>
          </p:cNvCxnSpPr>
          <p:nvPr/>
        </p:nvCxnSpPr>
        <p:spPr>
          <a:xfrm>
            <a:off x="6412850" y="2622250"/>
            <a:ext cx="250200" cy="53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4" name="Google Shape;344;p19"/>
          <p:cNvCxnSpPr>
            <a:stCxn id="335" idx="2"/>
            <a:endCxn id="338" idx="0"/>
          </p:cNvCxnSpPr>
          <p:nvPr/>
        </p:nvCxnSpPr>
        <p:spPr>
          <a:xfrm flipH="1">
            <a:off x="5754950" y="3496450"/>
            <a:ext cx="908100" cy="64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5" name="Google Shape;345;p19"/>
          <p:cNvCxnSpPr>
            <a:stCxn id="335" idx="2"/>
            <a:endCxn id="339" idx="0"/>
          </p:cNvCxnSpPr>
          <p:nvPr/>
        </p:nvCxnSpPr>
        <p:spPr>
          <a:xfrm>
            <a:off x="6663050" y="3496450"/>
            <a:ext cx="279300" cy="64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6" name="Google Shape;346;p19"/>
          <p:cNvSpPr txBox="1"/>
          <p:nvPr/>
        </p:nvSpPr>
        <p:spPr>
          <a:xfrm>
            <a:off x="5169525" y="1900500"/>
            <a:ext cx="394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Nunito"/>
                <a:ea typeface="Nunito"/>
                <a:cs typeface="Nunito"/>
                <a:sym typeface="Nunito"/>
              </a:rPr>
              <a:t>True</a:t>
            </a:r>
            <a:endParaRPr b="1" sz="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7" name="Google Shape;347;p19"/>
          <p:cNvSpPr txBox="1"/>
          <p:nvPr/>
        </p:nvSpPr>
        <p:spPr>
          <a:xfrm>
            <a:off x="5557850" y="2698475"/>
            <a:ext cx="394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Nunito"/>
                <a:ea typeface="Nunito"/>
                <a:cs typeface="Nunito"/>
                <a:sym typeface="Nunito"/>
              </a:rPr>
              <a:t>True</a:t>
            </a:r>
            <a:endParaRPr b="1" sz="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8" name="Google Shape;348;p19"/>
          <p:cNvSpPr txBox="1"/>
          <p:nvPr/>
        </p:nvSpPr>
        <p:spPr>
          <a:xfrm>
            <a:off x="5873650" y="3547425"/>
            <a:ext cx="394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Nunito"/>
                <a:ea typeface="Nunito"/>
                <a:cs typeface="Nunito"/>
                <a:sym typeface="Nunito"/>
              </a:rPr>
              <a:t>True</a:t>
            </a:r>
            <a:endParaRPr b="1" sz="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9" name="Google Shape;349;p19"/>
          <p:cNvSpPr txBox="1"/>
          <p:nvPr/>
        </p:nvSpPr>
        <p:spPr>
          <a:xfrm>
            <a:off x="6164375" y="1900500"/>
            <a:ext cx="497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Nunito"/>
                <a:ea typeface="Nunito"/>
                <a:cs typeface="Nunito"/>
                <a:sym typeface="Nunito"/>
              </a:rPr>
              <a:t>False</a:t>
            </a:r>
            <a:endParaRPr b="1" sz="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0" name="Google Shape;350;p19"/>
          <p:cNvSpPr txBox="1"/>
          <p:nvPr/>
        </p:nvSpPr>
        <p:spPr>
          <a:xfrm>
            <a:off x="6516350" y="2734313"/>
            <a:ext cx="497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Nunito"/>
                <a:ea typeface="Nunito"/>
                <a:cs typeface="Nunito"/>
                <a:sym typeface="Nunito"/>
              </a:rPr>
              <a:t>False</a:t>
            </a:r>
            <a:endParaRPr b="1" sz="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1" name="Google Shape;351;p19"/>
          <p:cNvSpPr txBox="1"/>
          <p:nvPr/>
        </p:nvSpPr>
        <p:spPr>
          <a:xfrm>
            <a:off x="6852950" y="3608475"/>
            <a:ext cx="497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latin typeface="Nunito"/>
                <a:ea typeface="Nunito"/>
                <a:cs typeface="Nunito"/>
                <a:sym typeface="Nunito"/>
              </a:rPr>
              <a:t>False</a:t>
            </a:r>
            <a:endParaRPr b="1" sz="8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52" name="Google Shape;352;p19"/>
          <p:cNvCxnSpPr>
            <a:stCxn id="337" idx="1"/>
          </p:cNvCxnSpPr>
          <p:nvPr/>
        </p:nvCxnSpPr>
        <p:spPr>
          <a:xfrm flipH="1">
            <a:off x="4135450" y="3325300"/>
            <a:ext cx="962700" cy="2049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19"/>
          <p:cNvCxnSpPr>
            <a:stCxn id="336" idx="1"/>
          </p:cNvCxnSpPr>
          <p:nvPr/>
        </p:nvCxnSpPr>
        <p:spPr>
          <a:xfrm flipH="1">
            <a:off x="2838525" y="2451125"/>
            <a:ext cx="2102400" cy="10986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19"/>
          <p:cNvCxnSpPr/>
          <p:nvPr/>
        </p:nvCxnSpPr>
        <p:spPr>
          <a:xfrm>
            <a:off x="2458700" y="3530200"/>
            <a:ext cx="596100" cy="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9"/>
          <p:cNvCxnSpPr/>
          <p:nvPr/>
        </p:nvCxnSpPr>
        <p:spPr>
          <a:xfrm flipH="1" rot="10800000">
            <a:off x="3480500" y="2811350"/>
            <a:ext cx="501300" cy="1140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19"/>
          <p:cNvCxnSpPr/>
          <p:nvPr/>
        </p:nvCxnSpPr>
        <p:spPr>
          <a:xfrm>
            <a:off x="3054800" y="2177825"/>
            <a:ext cx="596100" cy="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19"/>
          <p:cNvCxnSpPr/>
          <p:nvPr/>
        </p:nvCxnSpPr>
        <p:spPr>
          <a:xfrm>
            <a:off x="3773975" y="3496450"/>
            <a:ext cx="596100" cy="0"/>
          </a:xfrm>
          <a:prstGeom prst="straightConnector1">
            <a:avLst/>
          </a:prstGeom>
          <a:noFill/>
          <a:ln cap="flat" cmpd="sng" w="2857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Very high level view of how it works..</a:t>
            </a:r>
            <a:endParaRPr/>
          </a:p>
        </p:txBody>
      </p:sp>
      <p:pic>
        <p:nvPicPr>
          <p:cNvPr id="363" name="Google Shape;36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00" y="1686154"/>
            <a:ext cx="4961651" cy="2689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20"/>
          <p:cNvPicPr preferRelativeResize="0"/>
          <p:nvPr/>
        </p:nvPicPr>
        <p:blipFill rotWithShape="1">
          <a:blip r:embed="rId4">
            <a:alphaModFix/>
          </a:blip>
          <a:srcRect b="1613" l="0" r="0" t="0"/>
          <a:stretch/>
        </p:blipFill>
        <p:spPr>
          <a:xfrm>
            <a:off x="5089350" y="2234975"/>
            <a:ext cx="3764701" cy="1996425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20"/>
          <p:cNvSpPr/>
          <p:nvPr/>
        </p:nvSpPr>
        <p:spPr>
          <a:xfrm>
            <a:off x="7198600" y="2823100"/>
            <a:ext cx="347100" cy="3144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6" name="Google Shape;366;p20"/>
          <p:cNvCxnSpPr/>
          <p:nvPr/>
        </p:nvCxnSpPr>
        <p:spPr>
          <a:xfrm rot="10800000">
            <a:off x="7372150" y="1984825"/>
            <a:ext cx="0" cy="1676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367" name="Google Shape;367;p20"/>
          <p:cNvSpPr txBox="1"/>
          <p:nvPr>
            <p:ph idx="1" type="body"/>
          </p:nvPr>
        </p:nvSpPr>
        <p:spPr>
          <a:xfrm>
            <a:off x="7028325" y="1686150"/>
            <a:ext cx="759900" cy="347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b="1" lang="en-GB" sz="1150">
                <a:solidFill>
                  <a:srgbClr val="FF0000"/>
                </a:solidFill>
              </a:rPr>
              <a:t>14.5mg!</a:t>
            </a:r>
            <a:endParaRPr b="1" sz="1150">
              <a:solidFill>
                <a:srgbClr val="FF0000"/>
              </a:solidFill>
            </a:endParaRPr>
          </a:p>
        </p:txBody>
      </p:sp>
      <p:sp>
        <p:nvSpPr>
          <p:cNvPr id="368" name="Google Shape;368;p20"/>
          <p:cNvSpPr txBox="1"/>
          <p:nvPr>
            <p:ph idx="1" type="body"/>
          </p:nvPr>
        </p:nvSpPr>
        <p:spPr>
          <a:xfrm>
            <a:off x="799125" y="4517750"/>
            <a:ext cx="79782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400"/>
              <a:t>Keep iterating until we reach hit a stopping criterion… (Max depth, min sample in a leaf.. etc.)</a:t>
            </a:r>
            <a:endParaRPr sz="1400"/>
          </a:p>
        </p:txBody>
      </p:sp>
      <p:sp>
        <p:nvSpPr>
          <p:cNvPr id="369" name="Google Shape;369;p20"/>
          <p:cNvSpPr txBox="1"/>
          <p:nvPr>
            <p:ph idx="1" type="body"/>
          </p:nvPr>
        </p:nvSpPr>
        <p:spPr>
          <a:xfrm>
            <a:off x="3244050" y="4137900"/>
            <a:ext cx="1131300" cy="347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b="1" lang="en-GB" sz="950">
                <a:solidFill>
                  <a:srgbClr val="FF0000"/>
                </a:solidFill>
              </a:rPr>
              <a:t>Sum of Squared Residual</a:t>
            </a:r>
            <a:endParaRPr b="1" sz="950">
              <a:solidFill>
                <a:srgbClr val="FF0000"/>
              </a:solidFill>
            </a:endParaRPr>
          </a:p>
        </p:txBody>
      </p:sp>
      <p:pic>
        <p:nvPicPr>
          <p:cNvPr id="370" name="Google Shape;37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275" y="4796400"/>
            <a:ext cx="1394574" cy="34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1"/>
          <p:cNvSpPr txBox="1"/>
          <p:nvPr>
            <p:ph type="title"/>
          </p:nvPr>
        </p:nvSpPr>
        <p:spPr>
          <a:xfrm>
            <a:off x="1303800" y="598575"/>
            <a:ext cx="73293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11"/>
              <a:t>How about </a:t>
            </a:r>
            <a:r>
              <a:rPr lang="en-GB" sz="2911"/>
              <a:t>multiple</a:t>
            </a:r>
            <a:r>
              <a:rPr lang="en-GB" sz="2911"/>
              <a:t> features in our dataset?</a:t>
            </a:r>
            <a:endParaRPr sz="2911"/>
          </a:p>
        </p:txBody>
      </p:sp>
      <p:pic>
        <p:nvPicPr>
          <p:cNvPr id="376" name="Google Shape;37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25" y="1990450"/>
            <a:ext cx="2068875" cy="233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1874" y="1845400"/>
            <a:ext cx="2183476" cy="2534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4475" y="2180400"/>
            <a:ext cx="3199525" cy="2008925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1"/>
          <p:cNvSpPr txBox="1"/>
          <p:nvPr>
            <p:ph idx="1" type="body"/>
          </p:nvPr>
        </p:nvSpPr>
        <p:spPr>
          <a:xfrm>
            <a:off x="2561100" y="1426100"/>
            <a:ext cx="36354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1400"/>
              <a:t>Find the best candidate for each feature</a:t>
            </a:r>
            <a:endParaRPr b="1" sz="1400"/>
          </a:p>
        </p:txBody>
      </p:sp>
      <p:cxnSp>
        <p:nvCxnSpPr>
          <p:cNvPr id="380" name="Google Shape;380;p21"/>
          <p:cNvCxnSpPr/>
          <p:nvPr/>
        </p:nvCxnSpPr>
        <p:spPr>
          <a:xfrm>
            <a:off x="2462850" y="3276575"/>
            <a:ext cx="5829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1" name="Google Shape;381;p21"/>
          <p:cNvCxnSpPr/>
          <p:nvPr/>
        </p:nvCxnSpPr>
        <p:spPr>
          <a:xfrm>
            <a:off x="5412150" y="3276563"/>
            <a:ext cx="5829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82" name="Google Shape;382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275" y="4796400"/>
            <a:ext cx="1394574" cy="34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